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sldIdLst>
    <p:sldId id="256" r:id="rId3"/>
    <p:sldId id="274" r:id="rId4"/>
    <p:sldId id="273" r:id="rId5"/>
    <p:sldId id="262" r:id="rId6"/>
    <p:sldId id="263" r:id="rId7"/>
    <p:sldId id="275" r:id="rId8"/>
    <p:sldId id="276" r:id="rId9"/>
    <p:sldId id="257" r:id="rId10"/>
    <p:sldId id="261" r:id="rId11"/>
    <p:sldId id="265" r:id="rId12"/>
    <p:sldId id="266" r:id="rId13"/>
    <p:sldId id="268" r:id="rId14"/>
    <p:sldId id="270" r:id="rId15"/>
    <p:sldId id="271" r:id="rId16"/>
    <p:sldId id="272" r:id="rId17"/>
    <p:sldId id="396" r:id="rId18"/>
    <p:sldId id="267" r:id="rId19"/>
    <p:sldId id="278" r:id="rId20"/>
    <p:sldId id="269" r:id="rId21"/>
    <p:sldId id="279" r:id="rId22"/>
    <p:sldId id="390" r:id="rId23"/>
    <p:sldId id="389" r:id="rId24"/>
    <p:sldId id="258" r:id="rId25"/>
    <p:sldId id="259" r:id="rId26"/>
    <p:sldId id="264" r:id="rId27"/>
    <p:sldId id="391" r:id="rId28"/>
    <p:sldId id="392" r:id="rId29"/>
    <p:sldId id="3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3"/>
    <p:restoredTop sz="94672"/>
  </p:normalViewPr>
  <p:slideViewPr>
    <p:cSldViewPr snapToGrid="0" snapToObjects="1">
      <p:cViewPr varScale="1">
        <p:scale>
          <a:sx n="110" d="100"/>
          <a:sy n="110" d="100"/>
        </p:scale>
        <p:origin x="200"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1/21/21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1/21/21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1/21/21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1/21/21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1/21/21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1/21/21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1/21/21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1/21/21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1/21/21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3.xml"/><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3.xml"/><Relationship Id="rId5" Type="http://schemas.openxmlformats.org/officeDocument/2006/relationships/image" Target="../media/image25.tiff"/><Relationship Id="rId4" Type="http://schemas.openxmlformats.org/officeDocument/2006/relationships/image" Target="../media/image24.tiff"/></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591-010: Nuclear Fuel Performance</a:t>
            </a:r>
          </a:p>
          <a:p>
            <a:r>
              <a:rPr lang="en-US" dirty="0"/>
              <a:t>Spring 2021</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a:srcRect r="43734"/>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98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limit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a:stretch>
            <a:fillRect/>
          </a:stretch>
        </p:blipFill>
        <p:spPr>
          <a:xfrm>
            <a:off x="6096000" y="2250141"/>
            <a:ext cx="5721351" cy="367016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85000" lnSpcReduction="20000"/>
          </a:bodyPr>
          <a:lstStyle/>
          <a:p>
            <a:r>
              <a:rPr lang="en-US" dirty="0"/>
              <a:t>In addition to normal operating conditions, the behavior of the fuel during accidents is of critical importance</a:t>
            </a:r>
          </a:p>
          <a:p>
            <a:r>
              <a:rPr lang="en-US" dirty="0"/>
              <a:t>Predictable, and hopefully stable, behavior is desired during a variety of accident scenarios</a:t>
            </a:r>
          </a:p>
          <a:p>
            <a:r>
              <a:rPr lang="en-US" dirty="0"/>
              <a:t>Even low impact accidents are detrimental to public opinion surrounding nuclear energy</a:t>
            </a:r>
          </a:p>
          <a:p>
            <a:endParaRPr lang="en-US"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7763" y="1711324"/>
              <a:ext cx="2711509" cy="1757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348303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1259852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529298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p:txBody>
          <a:bodyPr>
            <a:normAutofit fontScale="92500"/>
          </a:bodyPr>
          <a:lstStyle/>
          <a:p>
            <a:r>
              <a:rPr lang="en-US" sz="2800" dirty="0"/>
              <a:t>Everything will be hosted on Moodle, classes conducted via ZOOM</a:t>
            </a:r>
          </a:p>
          <a:p>
            <a:r>
              <a:rPr lang="en-US" sz="2800" dirty="0"/>
              <a:t>To access Moodle courses, log on to </a:t>
            </a:r>
            <a:r>
              <a:rPr lang="en-US" sz="2800" dirty="0" err="1"/>
              <a:t>WolfWare</a:t>
            </a:r>
            <a:r>
              <a:rPr lang="en-US" sz="2800" dirty="0"/>
              <a:t> with your Unity ID and password</a:t>
            </a:r>
          </a:p>
          <a:p>
            <a:r>
              <a:rPr lang="en-US" sz="2800" dirty="0"/>
              <a:t>Once you're logged in, you see your current classes listed under the "Current" tab</a:t>
            </a:r>
          </a:p>
          <a:p>
            <a:r>
              <a:rPr lang="en-US" sz="2800" dirty="0"/>
              <a:t>To go to the Moodle site for a course, click the course name or the Moodle icon</a:t>
            </a:r>
          </a:p>
          <a:p>
            <a:r>
              <a:rPr lang="en-US" sz="2800" dirty="0"/>
              <a:t>Access to ZOOM link?</a:t>
            </a:r>
          </a:p>
          <a:p>
            <a:endParaRPr lang="en-US" sz="2800" dirty="0"/>
          </a:p>
        </p:txBody>
      </p:sp>
    </p:spTree>
    <p:extLst>
      <p:ext uri="{BB962C8B-B14F-4D97-AF65-F5344CB8AC3E}">
        <p14:creationId xmlns:p14="http://schemas.microsoft.com/office/powerpoint/2010/main" val="3700332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402527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303179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194816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154557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5"/>
            <a:ext cx="5675453" cy="2816619"/>
          </a:xfrm>
        </p:spPr>
        <p:txBody>
          <a:bodyPr>
            <a:normAutofit fontScale="70000" lnSpcReduction="20000"/>
          </a:bodyPr>
          <a:lstStyle/>
          <a:p>
            <a:r>
              <a:rPr lang="en-US" dirty="0"/>
              <a:t>Reference fuel for nuclear power industry</a:t>
            </a:r>
          </a:p>
          <a:p>
            <a:r>
              <a:rPr lang="en-US" dirty="0"/>
              <a:t>Single phase, fluorite structure</a:t>
            </a:r>
          </a:p>
          <a:p>
            <a:r>
              <a:rPr lang="en-US" dirty="0"/>
              <a:t>Fabrication via sintering UO2 powder into pellets</a:t>
            </a:r>
          </a:p>
          <a:p>
            <a:r>
              <a:rPr lang="en-US" dirty="0"/>
              <a:t>Water coolant</a:t>
            </a:r>
          </a:p>
          <a:p>
            <a:r>
              <a:rPr lang="en-US" dirty="0"/>
              <a:t>Pellets are stacked inside Zircaloy cladding tubes</a:t>
            </a:r>
          </a:p>
          <a:p>
            <a:endParaRPr lang="en-US"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91062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531331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fontScale="925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98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2842200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p:txBody>
          <a:bodyPr/>
          <a:lstStyle/>
          <a:p>
            <a:r>
              <a:rPr lang="en-US" sz="2800" dirty="0"/>
              <a:t>Office hours will be conducted via ZOOM</a:t>
            </a:r>
          </a:p>
          <a:p>
            <a:r>
              <a:rPr lang="en-US" sz="2800" dirty="0"/>
              <a:t>Have generated a survey monkey to set a time for office hours</a:t>
            </a:r>
          </a:p>
          <a:p>
            <a:r>
              <a:rPr lang="en-US" sz="2800" dirty="0"/>
              <a:t>Right now, tentatively set for Wednesday’s 10-11 am, subject to change pending survey results</a:t>
            </a:r>
          </a:p>
          <a:p>
            <a:r>
              <a:rPr lang="en-US" sz="2800" dirty="0"/>
              <a:t>I will likely not be on campus this semester, unless NCSU policies change or the COVID situation drastically improves</a:t>
            </a:r>
          </a:p>
          <a:p>
            <a:r>
              <a:rPr lang="en-US" sz="2800" dirty="0"/>
              <a:t>Can schedule ZOOM meetings with me, request via email </a:t>
            </a:r>
          </a:p>
          <a:p>
            <a:r>
              <a:rPr lang="en-US" sz="2800" dirty="0"/>
              <a:t>Wellness days:</a:t>
            </a:r>
            <a:r>
              <a:rPr lang="en-US" sz="2800" b="1" dirty="0"/>
              <a:t> February 9</a:t>
            </a:r>
            <a:r>
              <a:rPr lang="en-US" sz="2800" dirty="0"/>
              <a:t>, March 5, March 24 and </a:t>
            </a:r>
            <a:r>
              <a:rPr lang="en-US" sz="2800" b="1" dirty="0"/>
              <a:t>April 15</a:t>
            </a:r>
          </a:p>
        </p:txBody>
      </p:sp>
    </p:spTree>
    <p:extLst>
      <p:ext uri="{BB962C8B-B14F-4D97-AF65-F5344CB8AC3E}">
        <p14:creationId xmlns:p14="http://schemas.microsoft.com/office/powerpoint/2010/main" val="3369690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62500" lnSpcReduction="20000"/>
          </a:bodyPr>
          <a:lstStyle/>
          <a:p>
            <a:pPr marL="0" lvl="0" indent="0">
              <a:buNone/>
            </a:pPr>
            <a:r>
              <a:rPr lang="en-US" b="1" dirty="0"/>
              <a:t>Course Overview</a:t>
            </a:r>
            <a:endParaRPr lang="en-US" dirty="0"/>
          </a:p>
          <a:p>
            <a:pPr marL="0" indent="0">
              <a:buNone/>
            </a:pPr>
            <a:r>
              <a:rPr lang="en-US"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We will also study various fuel types and geometries, with a focus on light water reactor fuel and cladding. We will then study changes in the fuel and cladding material that degrade the performance of the fuel. Finally, student will apply knowledge gained to conduct fuel performance simulations.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Understand the basics of fuel fabrication</a:t>
            </a:r>
          </a:p>
          <a:p>
            <a:pPr marL="457200" indent="-457200">
              <a:buFont typeface="+mj-lt"/>
              <a:buAutoNum type="arabicPeriod"/>
            </a:pPr>
            <a:r>
              <a:rPr lang="en-US" dirty="0"/>
              <a:t>Calculate the rate at which heat is transported to the coolant from the fuel</a:t>
            </a:r>
          </a:p>
          <a:p>
            <a:pPr marL="457200" indent="-457200">
              <a:buFont typeface="+mj-lt"/>
              <a:buAutoNum type="arabicPeriod"/>
            </a:pPr>
            <a:r>
              <a:rPr lang="en-US" dirty="0"/>
              <a:t>List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Graded Exercises</a:t>
            </a:r>
          </a:p>
          <a:p>
            <a:pPr lvl="1">
              <a:buFont typeface="Arial" panose="020B0604020202020204" pitchFamily="34" charset="0"/>
              <a:buChar char="•"/>
            </a:pPr>
            <a:r>
              <a:rPr lang="en-US" sz="2200" dirty="0"/>
              <a:t>Three exams</a:t>
            </a:r>
          </a:p>
          <a:p>
            <a:pPr lvl="1">
              <a:buFont typeface="Arial" panose="020B0604020202020204" pitchFamily="34" charset="0"/>
              <a:buChar char="•"/>
            </a:pPr>
            <a:r>
              <a:rPr lang="en-US" sz="2200" dirty="0"/>
              <a:t>One paper presentation project</a:t>
            </a:r>
          </a:p>
          <a:p>
            <a:pPr lvl="1">
              <a:buFont typeface="Arial" panose="020B0604020202020204" pitchFamily="34" charset="0"/>
              <a:buChar char="•"/>
            </a:pPr>
            <a:r>
              <a:rPr lang="en-US" sz="2200" dirty="0"/>
              <a:t>One MOOSE-based final project</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92500" lnSpcReduction="20000"/>
          </a:bodyPr>
          <a:lstStyle/>
          <a:p>
            <a:r>
              <a:rPr lang="en-US" sz="2800" dirty="0"/>
              <a:t>Using the standard NCSU +/- grading system, as broken down in the syllabus</a:t>
            </a:r>
          </a:p>
          <a:p>
            <a:r>
              <a:rPr lang="en-US" sz="2800" dirty="0"/>
              <a:t>Three exams will be conducted open book, timed, and held during normal class hours, with added buffer time – 20% each</a:t>
            </a:r>
          </a:p>
          <a:p>
            <a:r>
              <a:rPr lang="en-US" sz="2800" dirty="0"/>
              <a:t>Will do problem session lecture prior to exam periods</a:t>
            </a:r>
          </a:p>
          <a:p>
            <a:r>
              <a:rPr lang="en-US" sz="2800" dirty="0"/>
              <a:t>Project presentations will be via PPT and conducted during normal class hours – 15%</a:t>
            </a:r>
          </a:p>
          <a:p>
            <a:r>
              <a:rPr lang="en-US" sz="2800" dirty="0"/>
              <a:t>Final project will be via MOOSE, where code will be submitted in addition to a writeup (possibly writeup + presentation) – 25%</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fontScale="92500" lnSpcReduction="20000"/>
          </a:bodyPr>
          <a:lstStyle/>
          <a:p>
            <a:r>
              <a:rPr lang="en-US" sz="2800" dirty="0"/>
              <a:t>This course is still evolving,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a:p>
            <a:endParaRPr lang="en-US" sz="2800" dirty="0"/>
          </a:p>
          <a:p>
            <a:r>
              <a:rPr lang="en-US" sz="2800" dirty="0"/>
              <a:t>First Assignment:</a:t>
            </a:r>
          </a:p>
          <a:p>
            <a:pPr lvl="1"/>
            <a:r>
              <a:rPr lang="en-US" sz="2800" dirty="0"/>
              <a:t>Fill out the “Post to Forum: Introduce Yourself” activity on the Moodle so I can get to know everyone</a:t>
            </a:r>
          </a:p>
        </p:txBody>
      </p:sp>
    </p:spTree>
    <p:extLst>
      <p:ext uri="{BB962C8B-B14F-4D97-AF65-F5344CB8AC3E}">
        <p14:creationId xmlns:p14="http://schemas.microsoft.com/office/powerpoint/2010/main" val="8852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a:alphaModFix/>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fontScale="85000" lnSpcReduction="20000"/>
          </a:bodyPr>
          <a:lstStyle/>
          <a:p>
            <a:r>
              <a:rPr lang="en-US" dirty="0"/>
              <a:t>Scientifically informed engineering is a multiscale problem</a:t>
            </a:r>
          </a:p>
          <a:p>
            <a:r>
              <a:rPr lang="en-US" dirty="0"/>
              <a:t>Critical phenomena need to be identified from the macroscale, and informed from the lower length scales</a:t>
            </a:r>
          </a:p>
          <a:p>
            <a:r>
              <a:rPr lang="en-US"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20871</TotalTime>
  <Words>1623</Words>
  <Application>Microsoft Macintosh PowerPoint</Application>
  <PresentationFormat>Widescreen</PresentationFormat>
  <Paragraphs>189</Paragraphs>
  <Slides>28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ＭＳ Ｐゴシック</vt:lpstr>
      <vt:lpstr>Arial</vt:lpstr>
      <vt:lpstr>Calibri</vt:lpstr>
      <vt:lpstr>Calibri Light</vt:lpstr>
      <vt:lpstr>Symbol</vt:lpstr>
      <vt:lpstr>Custom Design</vt:lpstr>
      <vt:lpstr>1_NCStateU-horizontal-left-logo</vt:lpstr>
      <vt:lpstr>Introduction and Overview</vt:lpstr>
      <vt:lpstr>Access to Course Resources</vt:lpstr>
      <vt:lpstr>Office Hours</vt:lpstr>
      <vt:lpstr>Syllabus</vt:lpstr>
      <vt:lpstr>Topical Outline</vt:lpstr>
      <vt:lpstr>Exams, Projects, Grading</vt:lpstr>
      <vt:lpstr>Feedback</vt:lpstr>
      <vt:lpstr>Brief Bio/Background</vt:lpstr>
      <vt:lpstr>My viewpoint/approach</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39</cp:revision>
  <dcterms:created xsi:type="dcterms:W3CDTF">2019-12-09T16:44:02Z</dcterms:created>
  <dcterms:modified xsi:type="dcterms:W3CDTF">2021-01-21T14:19:06Z</dcterms:modified>
</cp:coreProperties>
</file>